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30"/>
  </p:notesMasterIdLst>
  <p:sldIdLst>
    <p:sldId id="256" r:id="rId2"/>
    <p:sldId id="265" r:id="rId3"/>
    <p:sldId id="260" r:id="rId4"/>
    <p:sldId id="266" r:id="rId5"/>
    <p:sldId id="267" r:id="rId6"/>
    <p:sldId id="289" r:id="rId7"/>
    <p:sldId id="268" r:id="rId8"/>
    <p:sldId id="269" r:id="rId9"/>
    <p:sldId id="270" r:id="rId10"/>
    <p:sldId id="290" r:id="rId11"/>
    <p:sldId id="271" r:id="rId12"/>
    <p:sldId id="272" r:id="rId13"/>
    <p:sldId id="273" r:id="rId14"/>
    <p:sldId id="278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5" r:id="rId26"/>
    <p:sldId id="287" r:id="rId27"/>
    <p:sldId id="288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78447"/>
  </p:normalViewPr>
  <p:slideViewPr>
    <p:cSldViewPr snapToGrid="0" snapToObjects="1">
      <p:cViewPr varScale="1">
        <p:scale>
          <a:sx n="84" d="100"/>
          <a:sy n="84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BAD25-3972-D044-A576-7DDECDF55F21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9DCAA-04FB-6B49-B3F1-BB84DD73B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thank you university of Maryland but what in the world does that entail?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0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0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Nads</a:t>
            </a:r>
            <a:r>
              <a:rPr lang="en-US" dirty="0"/>
              <a:t> – drives the rover. Rover planner, write code that gets executed by the rover everyday to do the drive and arm activities. Work on development for ground command tools</a:t>
            </a:r>
          </a:p>
          <a:p>
            <a:r>
              <a:rPr lang="en-US" dirty="0"/>
              <a:t>Anna - research on deep learning and understanding how neural nets work</a:t>
            </a:r>
          </a:p>
          <a:p>
            <a:r>
              <a:rPr lang="en-US" dirty="0"/>
              <a:t>Allison – research and engineering problems at DeepMind, particularly in reinforcement learning and language models (</a:t>
            </a:r>
            <a:r>
              <a:rPr lang="en-US" dirty="0" err="1"/>
              <a:t>Deepmind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and build safe AI systems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anyone has any ideas</a:t>
            </a:r>
          </a:p>
          <a:p>
            <a:endParaRPr lang="en-US" dirty="0"/>
          </a:p>
          <a:p>
            <a:r>
              <a:rPr lang="en-US" dirty="0"/>
              <a:t>Math – formal languages to denote ideas</a:t>
            </a:r>
          </a:p>
          <a:p>
            <a:r>
              <a:rPr lang="en-US" dirty="0"/>
              <a:t>Engineers – design things using systems, evaluating tradeoffs</a:t>
            </a:r>
          </a:p>
          <a:p>
            <a:r>
              <a:rPr lang="en-US" dirty="0"/>
              <a:t>Scientists – observe behaviors, dev hypotheses, test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Maybe you don’t know the language well enough</a:t>
            </a:r>
          </a:p>
          <a:p>
            <a:pPr marL="228600" indent="-228600">
              <a:buAutoNum type="arabicParenR"/>
            </a:pPr>
            <a:r>
              <a:rPr lang="en-US" dirty="0"/>
              <a:t>Maybe you don’t have ideas for a book to write!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 is the same idea </a:t>
            </a:r>
            <a:r>
              <a:rPr lang="en-US" dirty="0">
                <a:sym typeface="Wingdings" pitchFamily="2" charset="2"/>
              </a:rPr>
              <a:t> Often, it’s the ideas behind the programs that count! Languages are interchangeable as long as you can figure out the syntax.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Note-taking: it’s fine, but just like languages, you learn more by doing! If you think note taking helps, go ahead, but I will have lecture notes and online materials available for you  Personally, I believe that with coding, practice and repetition are the most useful. So, I would just pay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9DCAA-04FB-6B49-B3F1-BB84DD73B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A9C4435-D446-DA42-8B72-4379EF80B424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5D34-DD95-9A42-9290-471F4B750160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9F5A4-F6F8-5B40-8E9D-AF4DA7F582A3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8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D367-465C-8B4D-8987-E15D56FAC2BA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2348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6EA13-A123-DD4D-8010-36BE488248C6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5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C75E-D893-0C46-868F-9EBAD6964FE6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9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91A-CCAF-E140-8C13-E2B3C1703DA6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5E0A-2FBF-EA40-BF0A-10459C6EFD68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47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2942-C903-0E48-BF0E-48082D0475F0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38E4B-CB7A-0242-9E73-D5276E05BDE8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41ED6-81E2-B14F-A880-A674988E5DD6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6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D2B6-7B96-154F-A782-C27C851820BA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0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B609-535A-2947-86B9-592FA4F68CAF}" type="datetime1">
              <a:rPr lang="en-US" smtClean="0"/>
              <a:t>6/25/22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CEC2-7781-7846-AA42-7A4743AC7669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EEA-F609-2141-81FF-51B64B4119EA}" type="datetime1">
              <a:rPr lang="en-US" smtClean="0"/>
              <a:t>6/25/22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94D4-3DC3-EF4A-ABBF-8DD31D1F1B84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3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E659-9FA3-2845-9B48-1D94599A878A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5954-9F74-0647-9254-3857132AC2F3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Kylie Ying - MIT WTP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3DC97-5AD0-6B4E-9C07-91452203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8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EDD7-F101-AE88-1485-CEB261B8C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Computer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D0624-F0DE-278B-AE72-AD4C44DF9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 WTP 2022</a:t>
            </a:r>
          </a:p>
        </p:txBody>
      </p:sp>
    </p:spTree>
    <p:extLst>
      <p:ext uri="{BB962C8B-B14F-4D97-AF65-F5344CB8AC3E}">
        <p14:creationId xmlns:p14="http://schemas.microsoft.com/office/powerpoint/2010/main" val="359040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I worked on?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575801" y="2437872"/>
            <a:ext cx="3386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</a:t>
            </a:r>
          </a:p>
          <a:p>
            <a:r>
              <a:rPr lang="en-US" dirty="0"/>
              <a:t>Music-syncing LED lights</a:t>
            </a:r>
          </a:p>
          <a:p>
            <a:endParaRPr lang="en-US" dirty="0"/>
          </a:p>
          <a:p>
            <a:r>
              <a:rPr lang="en-US" dirty="0"/>
              <a:t>Arduino-powered circuit that controlled red, green, and blue lights according to the music!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D496C-A5CE-05F6-32ED-ECB3152E0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5" y="2437872"/>
            <a:ext cx="4193129" cy="2663825"/>
          </a:xfrm>
          <a:prstGeom prst="rect">
            <a:avLst/>
          </a:prstGeom>
        </p:spPr>
      </p:pic>
      <p:pic>
        <p:nvPicPr>
          <p:cNvPr id="12" name="db0dc047bb1b42b19f73111445ef1ce7" descr="db0dc047bb1b42b19f73111445ef1ce7">
            <a:hlinkClick r:id="" action="ppaction://media"/>
            <a:extLst>
              <a:ext uri="{FF2B5EF4-FFF2-40B4-BE49-F238E27FC236}">
                <a16:creationId xmlns:a16="http://schemas.microsoft.com/office/drawing/2014/main" id="{2052161A-5B80-2B3A-55CB-452917C2D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0513" y="966442"/>
            <a:ext cx="2966085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3" name="7ABB0CD0-3F81-4BFB-822B-DA0C15C84C7B" descr="7ABB0CD0-3F81-4BFB-822B-DA0C15C84C7B">
            <a:hlinkClick r:id="" action="ppaction://media"/>
            <a:extLst>
              <a:ext uri="{FF2B5EF4-FFF2-40B4-BE49-F238E27FC236}">
                <a16:creationId xmlns:a16="http://schemas.microsoft.com/office/drawing/2014/main" id="{2D97CF96-F982-1A9F-8A28-93689DA0C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5" t="26905" r="175" b="16523"/>
          <a:stretch/>
        </p:blipFill>
        <p:spPr>
          <a:xfrm>
            <a:off x="5555095" y="1822400"/>
            <a:ext cx="365125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78992-BC1E-1AA4-711E-AD4D0100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07" y="4079631"/>
            <a:ext cx="2796117" cy="2097088"/>
          </a:xfrm>
          <a:prstGeom prst="rect">
            <a:avLst/>
          </a:prstGeom>
        </p:spPr>
      </p:pic>
      <p:pic>
        <p:nvPicPr>
          <p:cNvPr id="12" name="Picture 11" descr="A picture containing indoor, bed, cloth&#10;&#10;Description automatically generated">
            <a:extLst>
              <a:ext uri="{FF2B5EF4-FFF2-40B4-BE49-F238E27FC236}">
                <a16:creationId xmlns:a16="http://schemas.microsoft.com/office/drawing/2014/main" id="{5E4E13A8-796C-3DB6-9BBC-0D085D72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07" y="1752476"/>
            <a:ext cx="2796118" cy="2097088"/>
          </a:xfrm>
          <a:prstGeom prst="rect">
            <a:avLst/>
          </a:prstGeom>
        </p:spPr>
      </p:pic>
      <p:pic>
        <p:nvPicPr>
          <p:cNvPr id="14" name="Picture 13" descr="A picture containing web&#10;&#10;Description automatically generated">
            <a:extLst>
              <a:ext uri="{FF2B5EF4-FFF2-40B4-BE49-F238E27FC236}">
                <a16:creationId xmlns:a16="http://schemas.microsoft.com/office/drawing/2014/main" id="{5F055CB4-AE6C-535E-A30A-8C313046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63" y="1695835"/>
            <a:ext cx="2201687" cy="2213301"/>
          </a:xfrm>
          <a:prstGeom prst="rect">
            <a:avLst/>
          </a:prstGeom>
        </p:spPr>
      </p:pic>
      <p:pic>
        <p:nvPicPr>
          <p:cNvPr id="16" name="Picture 15" descr="A picture containing outdoor object, honeycomb, grate&#10;&#10;Description automatically generated">
            <a:extLst>
              <a:ext uri="{FF2B5EF4-FFF2-40B4-BE49-F238E27FC236}">
                <a16:creationId xmlns:a16="http://schemas.microsoft.com/office/drawing/2014/main" id="{A7BE7D6E-B235-70F9-9EE5-1BE16394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663" y="4043791"/>
            <a:ext cx="2201687" cy="216876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51BE5-B691-D3E3-5446-FFAAC17AB8A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293025" y="2801020"/>
            <a:ext cx="484638" cy="1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85E207-1E13-E4A0-DA20-4E19584A6B49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293024" y="5128175"/>
            <a:ext cx="4846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8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1" y="3003530"/>
            <a:ext cx="2820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2021-2022</a:t>
            </a:r>
          </a:p>
          <a:p>
            <a:r>
              <a:rPr lang="en-US" dirty="0"/>
              <a:t>Arabesques</a:t>
            </a:r>
          </a:p>
          <a:p>
            <a:endParaRPr lang="en-US" dirty="0"/>
          </a:p>
          <a:p>
            <a:r>
              <a:rPr lang="en-US" dirty="0"/>
              <a:t>NFT art project with inspiration from physics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F516B06-509A-786D-4A88-42E98528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49784"/>
            <a:ext cx="2307492" cy="2307492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966FB5A7-1EE9-F9C1-2465-8DF6200B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59" y="1849784"/>
            <a:ext cx="2307492" cy="2307492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103B73C-5653-AB4D-C516-804FA997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18" y="4230054"/>
            <a:ext cx="2307492" cy="2307492"/>
          </a:xfrm>
          <a:prstGeom prst="rect">
            <a:avLst/>
          </a:prstGeom>
        </p:spPr>
      </p:pic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4E5D0F7D-37FC-BBD4-EBE3-420DD9C7F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18" y="1849783"/>
            <a:ext cx="2307493" cy="2307493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F8D3E299-9793-726C-3E36-C2A5CCA3D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159" y="4230054"/>
            <a:ext cx="2307492" cy="2307492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D66775AD-79C5-0ECE-6EAB-E9E71C898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116" y="4230054"/>
            <a:ext cx="2307492" cy="23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friends?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D2B49-BE23-1766-1E21-7F7245FC7F2F}"/>
              </a:ext>
            </a:extLst>
          </p:cNvPr>
          <p:cNvSpPr txBox="1"/>
          <p:nvPr/>
        </p:nvSpPr>
        <p:spPr>
          <a:xfrm>
            <a:off x="1277612" y="5086025"/>
            <a:ext cx="311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Nadya </a:t>
            </a:r>
            <a:r>
              <a:rPr lang="en-US" dirty="0" err="1"/>
              <a:t>Balabanska</a:t>
            </a:r>
            <a:endParaRPr lang="en-US" dirty="0"/>
          </a:p>
          <a:p>
            <a:pPr algn="ctr"/>
            <a:r>
              <a:rPr lang="en-US" dirty="0"/>
              <a:t>NASA JPL</a:t>
            </a:r>
          </a:p>
        </p:txBody>
      </p:sp>
      <p:pic>
        <p:nvPicPr>
          <p:cNvPr id="8196" name="Picture 4" descr="May be an image of one or more people, sky and mountain">
            <a:extLst>
              <a:ext uri="{FF2B5EF4-FFF2-40B4-BE49-F238E27FC236}">
                <a16:creationId xmlns:a16="http://schemas.microsoft.com/office/drawing/2014/main" id="{C1B7E72D-D972-5FEC-8C5B-1560B475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92" y="2000009"/>
            <a:ext cx="3062023" cy="28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20D96-F098-151D-485B-9BACF82C4AAF}"/>
              </a:ext>
            </a:extLst>
          </p:cNvPr>
          <p:cNvSpPr txBox="1"/>
          <p:nvPr/>
        </p:nvSpPr>
        <p:spPr>
          <a:xfrm>
            <a:off x="4531091" y="5086027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Anna Bair</a:t>
            </a:r>
          </a:p>
          <a:p>
            <a:pPr algn="ctr"/>
            <a:r>
              <a:rPr lang="en-US" dirty="0"/>
              <a:t>CMU PHD Student</a:t>
            </a:r>
          </a:p>
        </p:txBody>
      </p:sp>
      <p:pic>
        <p:nvPicPr>
          <p:cNvPr id="7" name="Picture 6" descr="A person kneeling next to a robot&#10;&#10;Description automatically generated with low confidence">
            <a:extLst>
              <a:ext uri="{FF2B5EF4-FFF2-40B4-BE49-F238E27FC236}">
                <a16:creationId xmlns:a16="http://schemas.microsoft.com/office/drawing/2014/main" id="{7C7E8A90-1EB0-567B-A6C0-686AF37B7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6" r="6434"/>
          <a:stretch/>
        </p:blipFill>
        <p:spPr>
          <a:xfrm>
            <a:off x="1274344" y="2000009"/>
            <a:ext cx="3139121" cy="285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57D69-AA84-8FE0-3C38-7EFE5AA2EEC9}"/>
              </a:ext>
            </a:extLst>
          </p:cNvPr>
          <p:cNvSpPr txBox="1"/>
          <p:nvPr/>
        </p:nvSpPr>
        <p:spPr>
          <a:xfrm>
            <a:off x="7620259" y="5086026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Allison Tam</a:t>
            </a:r>
          </a:p>
          <a:p>
            <a:pPr algn="ctr"/>
            <a:r>
              <a:rPr lang="en-US" dirty="0"/>
              <a:t>Google </a:t>
            </a:r>
            <a:r>
              <a:rPr lang="en-US" dirty="0" err="1"/>
              <a:t>Deepmind</a:t>
            </a:r>
            <a:endParaRPr lang="en-US" dirty="0"/>
          </a:p>
        </p:txBody>
      </p:sp>
      <p:pic>
        <p:nvPicPr>
          <p:cNvPr id="1026" name="Picture 2" descr="Allison Tam - Research Engineer - DeepMind | LinkedIn">
            <a:extLst>
              <a:ext uri="{FF2B5EF4-FFF2-40B4-BE49-F238E27FC236}">
                <a16:creationId xmlns:a16="http://schemas.microsoft.com/office/drawing/2014/main" id="{AA9535D3-623E-89D7-43B2-54EB643A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42" y="1988471"/>
            <a:ext cx="2881058" cy="288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1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BDEC-9A9C-DAB8-8DEB-5444081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enough about 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0767-6FC7-5E07-46CA-B9ED73169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FB8FB-0191-D4FB-6809-496B61DF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92A9E-6258-5CAD-4C0F-1676F933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0295-C087-5AC9-7785-98500DA9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goal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23AD-6E6E-53D9-0590-8267A690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to program</a:t>
            </a:r>
          </a:p>
          <a:p>
            <a:pPr lvl="1"/>
            <a:r>
              <a:rPr lang="en-US" dirty="0"/>
              <a:t>Uses thinking skills from math, engineering, and science!</a:t>
            </a:r>
          </a:p>
          <a:p>
            <a:r>
              <a:rPr lang="en-US" dirty="0"/>
              <a:t>To learn to problem solve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BC86-9CEB-438E-5431-73F50F0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24B70-0C82-BAEC-540A-9BF6B172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16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A01F15-0440-C859-75F9-A3FC54BC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03" y="3429000"/>
            <a:ext cx="3304378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9AB96A-FB08-75B2-F211-A2984ECE0B1E}"/>
              </a:ext>
            </a:extLst>
          </p:cNvPr>
          <p:cNvSpPr txBox="1"/>
          <p:nvPr/>
        </p:nvSpPr>
        <p:spPr>
          <a:xfrm>
            <a:off x="3210945" y="4986608"/>
            <a:ext cx="2687353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 will be learning how to program using Python!</a:t>
            </a:r>
          </a:p>
        </p:txBody>
      </p:sp>
    </p:spTree>
    <p:extLst>
      <p:ext uri="{BB962C8B-B14F-4D97-AF65-F5344CB8AC3E}">
        <p14:creationId xmlns:p14="http://schemas.microsoft.com/office/powerpoint/2010/main" val="72551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129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Who knows another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973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A31C-404D-BD89-30CF-276271F1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7"/>
            <a:ext cx="8830733" cy="1199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Who thinks they could write a book in that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7E271-E609-7271-1554-4DDB44F4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9824" y="5884335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Kylie Ying - MIT WTP 2022</a:t>
            </a:r>
          </a:p>
        </p:txBody>
      </p:sp>
      <p:pic>
        <p:nvPicPr>
          <p:cNvPr id="10242" name="Picture 2" descr="Free From above of white sheets of paper with curled edges and black written words placed on white background in light room Stock Photo">
            <a:extLst>
              <a:ext uri="{FF2B5EF4-FFF2-40B4-BE49-F238E27FC236}">
                <a16:creationId xmlns:a16="http://schemas.microsoft.com/office/drawing/2014/main" id="{109F7121-5394-3476-90A3-75688E40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9" b="14983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1A80B-51C5-3475-33E3-DB34F72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F3DC97-5AD0-6B4E-9C07-91452203274F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5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0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B979-F4E7-A30F-EADE-7FAA5371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732313"/>
            <a:ext cx="9905999" cy="3058887"/>
          </a:xfrm>
        </p:spPr>
        <p:txBody>
          <a:bodyPr/>
          <a:lstStyle/>
          <a:p>
            <a:r>
              <a:rPr lang="en-US" dirty="0"/>
              <a:t>Using computers as a tool to solve other problems</a:t>
            </a:r>
          </a:p>
          <a:p>
            <a:r>
              <a:rPr lang="en-US" dirty="0"/>
              <a:t>Finding optimal solutions to problems</a:t>
            </a:r>
          </a:p>
          <a:p>
            <a:r>
              <a:rPr lang="en-US" dirty="0"/>
              <a:t>Thinking about what kinds of problems are hard for computers and why</a:t>
            </a:r>
          </a:p>
          <a:p>
            <a:r>
              <a:rPr lang="en-US" dirty="0"/>
              <a:t>Figuring out ways to improve people’s lives using computers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2F254-22E9-689D-C041-19AA4AE5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4" y="2155063"/>
            <a:ext cx="7447416" cy="381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EE1D5-8157-216E-500D-56FC5D155795}"/>
              </a:ext>
            </a:extLst>
          </p:cNvPr>
          <p:cNvSpPr txBox="1"/>
          <p:nvPr/>
        </p:nvSpPr>
        <p:spPr>
          <a:xfrm>
            <a:off x="5612586" y="5350764"/>
            <a:ext cx="3536268" cy="92333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“Computer science is no more about computers than astronomy is about telescopes” – E.W. Dijkstra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05A30-8B0A-F240-4638-00B39C3E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C7D97-5327-AC2C-B119-D1EE707E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13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73433E-C124-0B5D-B48B-3140754B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programming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F79D3-4A36-062C-076B-F126D3BF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</a:t>
            </a:r>
            <a:r>
              <a:rPr lang="en-US" dirty="0"/>
              <a:t> (or </a:t>
            </a:r>
            <a:r>
              <a:rPr lang="en-US" b="1" dirty="0"/>
              <a:t>script</a:t>
            </a:r>
            <a:r>
              <a:rPr lang="en-US" dirty="0"/>
              <a:t>) – sequence of instructions that specifies how to perform a computation</a:t>
            </a:r>
          </a:p>
          <a:p>
            <a:r>
              <a:rPr lang="en-US" dirty="0"/>
              <a:t>Basic instructions:</a:t>
            </a:r>
          </a:p>
          <a:p>
            <a:pPr lvl="1"/>
            <a:r>
              <a:rPr lang="en-US" dirty="0"/>
              <a:t>Input – getting data from keyboard, file, network, etc.</a:t>
            </a:r>
          </a:p>
          <a:p>
            <a:pPr lvl="1"/>
            <a:r>
              <a:rPr lang="en-US" dirty="0"/>
              <a:t>Output – display data on the screen, save it somewhere, send it somewhere, etc.</a:t>
            </a:r>
          </a:p>
          <a:p>
            <a:pPr lvl="1"/>
            <a:r>
              <a:rPr lang="en-US" dirty="0"/>
              <a:t>Math – basic math like addition, multiplication</a:t>
            </a:r>
          </a:p>
          <a:p>
            <a:pPr lvl="1"/>
            <a:r>
              <a:rPr lang="en-US" dirty="0"/>
              <a:t>Conditional execution – checking for conditions and following the appropriate path</a:t>
            </a:r>
          </a:p>
          <a:p>
            <a:pPr lvl="1"/>
            <a:r>
              <a:rPr lang="en-US" dirty="0"/>
              <a:t>Repetition – perform some action repeatedly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76A9-0961-2C9A-B3B5-11BCD89D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8763-8C9A-2F3F-89AB-0499D2A9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20</a:t>
            </a:fld>
            <a:endParaRPr lang="en-US"/>
          </a:p>
        </p:txBody>
      </p:sp>
      <p:pic>
        <p:nvPicPr>
          <p:cNvPr id="12292" name="Picture 4" descr="Meme Creator - Funny Booom We're Done here Meme Generator at  MemeCreator.org!">
            <a:extLst>
              <a:ext uri="{FF2B5EF4-FFF2-40B4-BE49-F238E27FC236}">
                <a16:creationId xmlns:a16="http://schemas.microsoft.com/office/drawing/2014/main" id="{141C8F57-39B3-BC29-FD90-811D91E9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38" y="1915315"/>
            <a:ext cx="7079761" cy="396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84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0372BE-64C4-B72D-4C34-1BB3ADEB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for the course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A5034A-4E33-CEAD-F1C1-7FFC7964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(pun intended)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953D9-D826-312F-A642-6BCF10AD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EF55-EBBC-3612-91CD-E4403434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2D8E64-FEBF-CB09-5163-1DFC6555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000DB5-D020-6C98-53E9-34ECBCD3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Daily, 2:45 – 5:15 PM ET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/>
              <a:t>Review game (if applicable)</a:t>
            </a:r>
          </a:p>
          <a:p>
            <a:pPr lvl="1"/>
            <a:r>
              <a:rPr lang="en-US" dirty="0"/>
              <a:t>Lecture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Practice!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491CA-2C84-07E3-998F-1AFD1CBE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4409B-B489-E6A2-81CB-BC43C5B7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185A-BA26-657C-AA6D-EC19941C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7EA7-0C2A-75CE-8FB4-01B9C235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interrupt and ask questions about the material during lecture</a:t>
            </a:r>
          </a:p>
          <a:p>
            <a:r>
              <a:rPr lang="en-US" dirty="0"/>
              <a:t>Alternatively, we will have a Google doc where you can anonymously ask questions (tutors will interrupt lecture and ask questions, or answer directly on the doc)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3217A-F759-8C70-1906-CB4C2F21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5DADA-DD5D-C09F-33F0-1E389596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1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BBE-CE6D-DA7F-705E-D32BF27B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FD4A-B31C-7082-112A-FBF75542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 problem sets (referred to as </a:t>
            </a:r>
            <a:r>
              <a:rPr lang="en-US" dirty="0" err="1"/>
              <a:t>psets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First </a:t>
            </a:r>
            <a:r>
              <a:rPr lang="en-US" dirty="0" err="1"/>
              <a:t>pset</a:t>
            </a:r>
            <a:r>
              <a:rPr lang="en-US" dirty="0"/>
              <a:t> due Monday!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pset</a:t>
            </a:r>
            <a:r>
              <a:rPr lang="en-US" dirty="0"/>
              <a:t> has checkoffs, where after you finish the </a:t>
            </a:r>
            <a:r>
              <a:rPr lang="en-US" dirty="0" err="1"/>
              <a:t>pset</a:t>
            </a:r>
            <a:r>
              <a:rPr lang="en-US" dirty="0"/>
              <a:t>, you discuss the question with staff (in-class, OH)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Final project – can choose from 5 staff-prepared projects, or choose your own idea (keep that in mind!)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68948-4083-ECF9-608B-8EA0A7C7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7217D-3E9F-F582-E1CA-9A7CCC2D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AC9883-4367-94AA-C4A9-B64C50E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065" y="3669824"/>
            <a:ext cx="5433567" cy="9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B9AE-0368-A68F-0175-DC2DCB8E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DB27-025B-37DC-2BA0-03E3808D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M-F 8:30-9:30 PM EST</a:t>
            </a:r>
          </a:p>
          <a:p>
            <a:r>
              <a:rPr lang="en-US" dirty="0"/>
              <a:t>This is a time for you to get help with homework, get checkoffs, or ask questions!</a:t>
            </a:r>
          </a:p>
          <a:p>
            <a:r>
              <a:rPr lang="en-US" dirty="0"/>
              <a:t>A lot of the concepts are brand new and difficult to grasp, there is no shame in asking for help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9D529-C42D-AB9A-9E3E-1FC40DF4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47C4F-28A0-E4E7-2F37-3A5ED6AE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2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B4E3-A53C-EACF-9CFE-BCF569B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EA05D-BF94-3562-400C-DCC48092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using a Discord server for most of our communications!</a:t>
            </a:r>
          </a:p>
          <a:p>
            <a:r>
              <a:rPr lang="en-US" dirty="0"/>
              <a:t>#cs-homework-help is for questions about the </a:t>
            </a:r>
            <a:r>
              <a:rPr lang="en-US" dirty="0" err="1"/>
              <a:t>homeworks</a:t>
            </a:r>
            <a:endParaRPr lang="en-US" dirty="0"/>
          </a:p>
          <a:p>
            <a:r>
              <a:rPr lang="en-US" dirty="0"/>
              <a:t>#cs-tech-support is if you need setting up any software on your laptop</a:t>
            </a:r>
          </a:p>
          <a:p>
            <a:r>
              <a:rPr lang="en-US" dirty="0"/>
              <a:t>You can tag @CS-Staff and it will notify me and all the tutors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1C591-D537-78FC-0E1C-60AF320E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C11BD-4B53-BE56-7C34-A0CD08B5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6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8885-212A-4939-EE4B-34CAED8C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990FD-86AB-ED9D-AB5E-635605B14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Collaboration is encouraged, BUT you must write your answers and code yourself</a:t>
            </a:r>
          </a:p>
          <a:p>
            <a:r>
              <a:rPr lang="en-US" dirty="0"/>
              <a:t>Make note of who you collaborate with on the homework assignments</a:t>
            </a:r>
          </a:p>
          <a:p>
            <a:r>
              <a:rPr lang="en-US" dirty="0"/>
              <a:t>Do not copy from anyone or from the internet</a:t>
            </a:r>
          </a:p>
          <a:p>
            <a:r>
              <a:rPr lang="en-US" dirty="0"/>
              <a:t>No grades in WTP! You get out of it what you put in!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72C7E-12B5-54DE-5C88-20BCEC40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26DF4-1994-154D-9CEB-5FED20DA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8885-212A-4939-EE4B-34CAED8C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990FD-86AB-ED9D-AB5E-635605B14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Set 1 is already live </a:t>
            </a:r>
            <a:r>
              <a:rPr lang="en-US" b="1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Fill out the file, submit it via canvas, and let us know if there are any issues!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72C7E-12B5-54DE-5C88-20BCEC40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26DF4-1994-154D-9CEB-5FED20DA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57F-1104-3137-B351-4D74DB8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computer science?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70F8BEFE-6BD3-3E17-2ABA-145D01AE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83" y="2097088"/>
            <a:ext cx="5111750" cy="6477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D7485F5-CAC5-2C6F-3458-99623120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53" y="2420938"/>
            <a:ext cx="4397828" cy="94239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FF35EC7-9C3C-43EB-4E0D-C3084B34E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83" y="3125788"/>
            <a:ext cx="4476750" cy="7239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D29FF2FE-B37F-8F16-7E97-F1770222B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132" y="3849688"/>
            <a:ext cx="4229781" cy="72882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9D08FF-C13E-BB5D-3E47-766AB221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769" y="4816490"/>
            <a:ext cx="5751286" cy="866922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196E9AE-364C-D26F-8DAA-1C77A1A5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B92AB5-B877-C88C-5A63-D25D75D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1E5302B-783F-B5FF-021E-79E49B9C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981201"/>
            <a:ext cx="4470400" cy="335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5981007" y="3112756"/>
            <a:ext cx="46808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SUMMER 2016 </a:t>
            </a:r>
          </a:p>
          <a:p>
            <a:r>
              <a:rPr lang="en-US" dirty="0"/>
              <a:t>ESIEE Paris</a:t>
            </a:r>
          </a:p>
          <a:p>
            <a:endParaRPr lang="en-US" dirty="0"/>
          </a:p>
          <a:p>
            <a:r>
              <a:rPr lang="en-US" dirty="0"/>
              <a:t>Built a 3D virtual tour of the building I worked in!</a:t>
            </a:r>
          </a:p>
        </p:txBody>
      </p:sp>
    </p:spTree>
    <p:extLst>
      <p:ext uri="{BB962C8B-B14F-4D97-AF65-F5344CB8AC3E}">
        <p14:creationId xmlns:p14="http://schemas.microsoft.com/office/powerpoint/2010/main" val="17782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0" y="1905668"/>
            <a:ext cx="4680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FALL 2016</a:t>
            </a:r>
          </a:p>
          <a:p>
            <a:r>
              <a:rPr lang="en-US" dirty="0"/>
              <a:t>MIT Confessions Scraper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999654-D4EB-76BE-94FB-BC9AAB97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19" y="2765486"/>
            <a:ext cx="4658149" cy="122481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0E4780F-9CCD-02E8-B811-6782ABDF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4"/>
          <a:stretch/>
        </p:blipFill>
        <p:spPr>
          <a:xfrm>
            <a:off x="5892496" y="3013514"/>
            <a:ext cx="5472976" cy="195069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D582AD-CE40-4C44-5C55-34489311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32" y="4044848"/>
            <a:ext cx="4661536" cy="1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3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1141410" y="1905668"/>
            <a:ext cx="4680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2018-2020</a:t>
            </a:r>
          </a:p>
          <a:p>
            <a:r>
              <a:rPr lang="en-US" dirty="0"/>
              <a:t>Internships and Full-Time Job</a:t>
            </a:r>
          </a:p>
        </p:txBody>
      </p:sp>
      <p:pic>
        <p:nvPicPr>
          <p:cNvPr id="1026" name="Picture 2" descr="Weiss Asset Management logo">
            <a:extLst>
              <a:ext uri="{FF2B5EF4-FFF2-40B4-BE49-F238E27FC236}">
                <a16:creationId xmlns:a16="http://schemas.microsoft.com/office/drawing/2014/main" id="{BA4B4489-7FDC-BE47-340B-5ADA7F21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60" y="3278084"/>
            <a:ext cx="5154457" cy="117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ch Square Trading logo">
            <a:extLst>
              <a:ext uri="{FF2B5EF4-FFF2-40B4-BE49-F238E27FC236}">
                <a16:creationId xmlns:a16="http://schemas.microsoft.com/office/drawing/2014/main" id="{DA262741-0F11-1902-F6DD-6D1BA43D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94" y="1776372"/>
            <a:ext cx="3912514" cy="14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lten logo">
            <a:extLst>
              <a:ext uri="{FF2B5EF4-FFF2-40B4-BE49-F238E27FC236}">
                <a16:creationId xmlns:a16="http://schemas.microsoft.com/office/drawing/2014/main" id="{B7915D1C-E6B9-5F43-3F7E-9C91C486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94" y="3640149"/>
            <a:ext cx="5364480" cy="10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CodeCamp logo">
            <a:extLst>
              <a:ext uri="{FF2B5EF4-FFF2-40B4-BE49-F238E27FC236}">
                <a16:creationId xmlns:a16="http://schemas.microsoft.com/office/drawing/2014/main" id="{A9FF24C1-A39D-AE26-AD33-E85B6322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5014659"/>
            <a:ext cx="6295866" cy="7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1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415260" y="225036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3" name="CERN-VIDEO-2010-214-001-1080p" descr="CERN-VIDEO-2010-214-001-1080p">
            <a:hlinkClick r:id="" action="ppaction://media"/>
            <a:extLst>
              <a:ext uri="{FF2B5EF4-FFF2-40B4-BE49-F238E27FC236}">
                <a16:creationId xmlns:a16="http://schemas.microsoft.com/office/drawing/2014/main" id="{7AAB5858-3406-0C98-C49D-5E2A6EB5F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020" y="1815743"/>
            <a:ext cx="6539550" cy="36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7" name="Picture 4" descr="Figure caption">
            <a:extLst>
              <a:ext uri="{FF2B5EF4-FFF2-40B4-BE49-F238E27FC236}">
                <a16:creationId xmlns:a16="http://schemas.microsoft.com/office/drawing/2014/main" id="{73D1007D-2AEE-C533-CDF0-226320FB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5"/>
          <a:stretch/>
        </p:blipFill>
        <p:spPr bwMode="auto">
          <a:xfrm>
            <a:off x="1141411" y="3817358"/>
            <a:ext cx="2754092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gure caption">
            <a:extLst>
              <a:ext uri="{FF2B5EF4-FFF2-40B4-BE49-F238E27FC236}">
                <a16:creationId xmlns:a16="http://schemas.microsoft.com/office/drawing/2014/main" id="{AE603436-0502-8674-DD4B-790B1DF6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7" b="52281"/>
          <a:stretch/>
        </p:blipFill>
        <p:spPr bwMode="auto">
          <a:xfrm>
            <a:off x="1141411" y="1766541"/>
            <a:ext cx="2756640" cy="18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08C6A-C182-3E8C-79B9-B23CA39FBE68}"/>
              </a:ext>
            </a:extLst>
          </p:cNvPr>
          <p:cNvSpPr txBox="1"/>
          <p:nvPr/>
        </p:nvSpPr>
        <p:spPr>
          <a:xfrm>
            <a:off x="4137661" y="453771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Lead-lead collisions produce the quark gluon plasma (QGP)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1A1C6-5C34-B0CB-9F62-033DDB73963A}"/>
              </a:ext>
            </a:extLst>
          </p:cNvPr>
          <p:cNvCxnSpPr>
            <a:stCxn id="6" idx="1"/>
          </p:cNvCxnSpPr>
          <p:nvPr/>
        </p:nvCxnSpPr>
        <p:spPr>
          <a:xfrm flipH="1">
            <a:off x="2937510" y="4999375"/>
            <a:ext cx="12001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AAD7B7-35CA-7821-171D-CCC3EEADED13}"/>
              </a:ext>
            </a:extLst>
          </p:cNvPr>
          <p:cNvSpPr txBox="1"/>
          <p:nvPr/>
        </p:nvSpPr>
        <p:spPr>
          <a:xfrm>
            <a:off x="4137661" y="1867460"/>
            <a:ext cx="237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“kicks out” particle from the nuclei, which produces a jet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944E69-5960-F9D2-0A1C-7CE9D61B895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166110" y="2329125"/>
            <a:ext cx="97155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hysics - Spinning Gluons in the Proton">
            <a:extLst>
              <a:ext uri="{FF2B5EF4-FFF2-40B4-BE49-F238E27FC236}">
                <a16:creationId xmlns:a16="http://schemas.microsoft.com/office/drawing/2014/main" id="{9D0DFD2F-0F3A-DBB5-E5BE-9FEA09B0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69" y="2076691"/>
            <a:ext cx="3582012" cy="34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E09125-E647-4A0D-78CE-A0BD348D3891}"/>
              </a:ext>
            </a:extLst>
          </p:cNvPr>
          <p:cNvSpPr txBox="1"/>
          <p:nvPr/>
        </p:nvSpPr>
        <p:spPr>
          <a:xfrm>
            <a:off x="10043430" y="2329125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AE56-265F-F4AD-5621-4EFF3C3D8E85}"/>
              </a:ext>
            </a:extLst>
          </p:cNvPr>
          <p:cNvSpPr txBox="1"/>
          <p:nvPr/>
        </p:nvSpPr>
        <p:spPr>
          <a:xfrm>
            <a:off x="10477945" y="3736867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599126-D1C3-56C5-220C-D6DF7550B051}"/>
              </a:ext>
            </a:extLst>
          </p:cNvPr>
          <p:cNvCxnSpPr>
            <a:cxnSpLocks/>
          </p:cNvCxnSpPr>
          <p:nvPr/>
        </p:nvCxnSpPr>
        <p:spPr>
          <a:xfrm flipH="1">
            <a:off x="9406890" y="2513791"/>
            <a:ext cx="606436" cy="7551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8F8E4E-56E8-6382-CDE1-4C5514E82F0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949690" y="3921533"/>
            <a:ext cx="1528255" cy="33042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0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435A-DD21-A15C-C7D7-78976D8D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worked 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71533-D0B5-1221-89A9-144A0AE3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Kylie Ying - MIT WTP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4252-8335-6944-4A04-65E82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DC97-5AD0-6B4E-9C07-91452203274F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1364-3603-082E-3484-77629426FD30}"/>
              </a:ext>
            </a:extLst>
          </p:cNvPr>
          <p:cNvSpPr txBox="1"/>
          <p:nvPr/>
        </p:nvSpPr>
        <p:spPr>
          <a:xfrm>
            <a:off x="9041775" y="988471"/>
            <a:ext cx="20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2020-2022</a:t>
            </a:r>
          </a:p>
          <a:p>
            <a:r>
              <a:rPr lang="en-US" dirty="0"/>
              <a:t>MIT/CERN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87C135A4-26DC-B7FC-F8C3-11B2DE15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44" y="1727135"/>
            <a:ext cx="2598842" cy="194913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6FF6AF4-618E-A30A-B783-A96A0863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64" y="1727135"/>
            <a:ext cx="2598842" cy="19491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A96484-1764-C551-6EF5-650336F18AB2}"/>
              </a:ext>
            </a:extLst>
          </p:cNvPr>
          <p:cNvSpPr txBox="1"/>
          <p:nvPr/>
        </p:nvSpPr>
        <p:spPr>
          <a:xfrm>
            <a:off x="5391542" y="1832493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Quarks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687AB-E91B-E91F-339C-6A476042BE6B}"/>
              </a:ext>
            </a:extLst>
          </p:cNvPr>
          <p:cNvSpPr txBox="1"/>
          <p:nvPr/>
        </p:nvSpPr>
        <p:spPr>
          <a:xfrm>
            <a:off x="5641087" y="2403946"/>
            <a:ext cx="188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Gluons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465FE9-4A33-1D41-05F5-A90C1C7E9D2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460900" y="2017159"/>
            <a:ext cx="930642" cy="660127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456EA-FC4C-24DB-228C-778E637D5521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889165" y="2588612"/>
            <a:ext cx="751922" cy="88674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38EFCF-1A8F-110D-4E1B-B993ECB4FAC9}"/>
              </a:ext>
            </a:extLst>
          </p:cNvPr>
          <p:cNvCxnSpPr>
            <a:cxnSpLocks/>
          </p:cNvCxnSpPr>
          <p:nvPr/>
        </p:nvCxnSpPr>
        <p:spPr>
          <a:xfrm>
            <a:off x="6186034" y="2017159"/>
            <a:ext cx="933194" cy="285155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5C4F94-CE1D-671C-0B4E-4BAF7D6F14A1}"/>
              </a:ext>
            </a:extLst>
          </p:cNvPr>
          <p:cNvCxnSpPr>
            <a:cxnSpLocks/>
          </p:cNvCxnSpPr>
          <p:nvPr/>
        </p:nvCxnSpPr>
        <p:spPr>
          <a:xfrm>
            <a:off x="6393009" y="2588612"/>
            <a:ext cx="666733" cy="6170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AD203F1C-3660-D402-5F30-BECECF9D2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2" t="11587" r="9633" b="11594"/>
          <a:stretch/>
        </p:blipFill>
        <p:spPr>
          <a:xfrm>
            <a:off x="6685473" y="3777899"/>
            <a:ext cx="2657415" cy="201969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361EDC92-201F-2B9E-066C-C6993338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t="7673" r="1772" b="12330"/>
          <a:stretch/>
        </p:blipFill>
        <p:spPr bwMode="auto">
          <a:xfrm>
            <a:off x="3063445" y="3824560"/>
            <a:ext cx="2657415" cy="1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9841B411-1920-F064-7782-5203B33E2923}"/>
              </a:ext>
            </a:extLst>
          </p:cNvPr>
          <p:cNvSpPr/>
          <p:nvPr/>
        </p:nvSpPr>
        <p:spPr>
          <a:xfrm>
            <a:off x="5506528" y="4661111"/>
            <a:ext cx="1422593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7C42DF-10E9-8AB8-6DE0-720BAEA86E85}"/>
              </a:ext>
            </a:extLst>
          </p:cNvPr>
          <p:cNvSpPr txBox="1"/>
          <p:nvPr/>
        </p:nvSpPr>
        <p:spPr>
          <a:xfrm>
            <a:off x="5258422" y="4103787"/>
            <a:ext cx="188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Learning!</a:t>
            </a:r>
          </a:p>
        </p:txBody>
      </p:sp>
    </p:spTree>
    <p:extLst>
      <p:ext uri="{BB962C8B-B14F-4D97-AF65-F5344CB8AC3E}">
        <p14:creationId xmlns:p14="http://schemas.microsoft.com/office/powerpoint/2010/main" val="1045642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{8555138D-F8FB-A74A-89FE-52BCF56238E3}tf10001122</Template>
  <TotalTime>504</TotalTime>
  <Words>1219</Words>
  <Application>Microsoft Macintosh PowerPoint</Application>
  <PresentationFormat>Widescreen</PresentationFormat>
  <Paragraphs>202</Paragraphs>
  <Slides>28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Intro to Computer Science</vt:lpstr>
      <vt:lpstr>What is computer science?</vt:lpstr>
      <vt:lpstr>What can you do with computer science?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have I worked on?</vt:lpstr>
      <vt:lpstr>What about my friends?</vt:lpstr>
      <vt:lpstr>Ok enough about me…</vt:lpstr>
      <vt:lpstr>What is the goal of this course?</vt:lpstr>
      <vt:lpstr>Who knows another language?</vt:lpstr>
      <vt:lpstr>Who thinks they could write a book in that language?</vt:lpstr>
      <vt:lpstr>The core of programming</vt:lpstr>
      <vt:lpstr>The core of programming</vt:lpstr>
      <vt:lpstr>Programming for the course</vt:lpstr>
      <vt:lpstr>Lectures</vt:lpstr>
      <vt:lpstr>Questions</vt:lpstr>
      <vt:lpstr>assignments</vt:lpstr>
      <vt:lpstr>Office hours</vt:lpstr>
      <vt:lpstr>Discord</vt:lpstr>
      <vt:lpstr>collaboration</vt:lpstr>
      <vt:lpstr>PSET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Computer Science</dc:title>
  <dc:creator>Kylie Ying</dc:creator>
  <cp:lastModifiedBy>Kylie Ying</cp:lastModifiedBy>
  <cp:revision>45</cp:revision>
  <dcterms:created xsi:type="dcterms:W3CDTF">2022-05-06T17:59:28Z</dcterms:created>
  <dcterms:modified xsi:type="dcterms:W3CDTF">2022-06-25T16:24:16Z</dcterms:modified>
</cp:coreProperties>
</file>